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61" r:id="rId5"/>
    <p:sldId id="262" r:id="rId6"/>
    <p:sldId id="263"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95901-9BF1-4044-93F8-BDAC115CCFBF}" type="datetimeFigureOut">
              <a:rPr lang="en-US" smtClean="0"/>
              <a:t>6/30/14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39DCE-54A7-BB48-ADF7-B431CE6EB2E6}" type="slidenum">
              <a:rPr lang="en-US" smtClean="0"/>
              <a:t>‹#›</a:t>
            </a:fld>
            <a:endParaRPr lang="en-US"/>
          </a:p>
        </p:txBody>
      </p:sp>
    </p:spTree>
    <p:extLst>
      <p:ext uri="{BB962C8B-B14F-4D97-AF65-F5344CB8AC3E}">
        <p14:creationId xmlns:p14="http://schemas.microsoft.com/office/powerpoint/2010/main" val="38524352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9DCE-54A7-BB48-ADF7-B431CE6EB2E6}" type="slidenum">
              <a:rPr lang="en-US" smtClean="0"/>
              <a:t>8</a:t>
            </a:fld>
            <a:endParaRPr lang="en-US"/>
          </a:p>
        </p:txBody>
      </p:sp>
    </p:spTree>
    <p:extLst>
      <p:ext uri="{BB962C8B-B14F-4D97-AF65-F5344CB8AC3E}">
        <p14:creationId xmlns:p14="http://schemas.microsoft.com/office/powerpoint/2010/main" val="224667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6/30/14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6/30/14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6/30/14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6/30/14</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071" y="5061558"/>
            <a:ext cx="8360242" cy="566738"/>
          </a:xfrm>
        </p:spPr>
        <p:txBody>
          <a:bodyPr>
            <a:noAutofit/>
          </a:bodyPr>
          <a:lstStyle/>
          <a:p>
            <a:pPr algn="ctr"/>
            <a:r>
              <a:rPr lang="en-US" sz="4000" dirty="0" smtClean="0"/>
              <a:t>FIMRC Chaptership Program</a:t>
            </a:r>
            <a:endParaRPr lang="en-US" sz="4000" dirty="0"/>
          </a:p>
        </p:txBody>
      </p:sp>
      <p:pic>
        <p:nvPicPr>
          <p:cNvPr id="11" name="Picture Placeholder 10" descr="Uganda_.jpg"/>
          <p:cNvPicPr>
            <a:picLocks noGrp="1" noChangeAspect="1"/>
          </p:cNvPicPr>
          <p:nvPr>
            <p:ph type="pic" idx="1"/>
          </p:nvPr>
        </p:nvPicPr>
        <p:blipFill>
          <a:blip r:embed="rId2">
            <a:extLst>
              <a:ext uri="{28A0092B-C50C-407E-A947-70E740481C1C}">
                <a14:useLocalDpi xmlns:a14="http://schemas.microsoft.com/office/drawing/2010/main" val="0"/>
              </a:ext>
            </a:extLst>
          </a:blip>
          <a:srcRect t="20288" b="20288"/>
          <a:stretch>
            <a:fillRect/>
          </a:stretch>
        </p:blipFill>
        <p:spPr/>
      </p:pic>
    </p:spTree>
    <p:extLst>
      <p:ext uri="{BB962C8B-B14F-4D97-AF65-F5344CB8AC3E}">
        <p14:creationId xmlns:p14="http://schemas.microsoft.com/office/powerpoint/2010/main" val="395875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8941" y="914400"/>
            <a:ext cx="4069080" cy="740046"/>
          </a:xfrm>
        </p:spPr>
        <p:txBody>
          <a:bodyPr/>
          <a:lstStyle/>
          <a:p>
            <a:r>
              <a:rPr lang="en-US" dirty="0" smtClean="0"/>
              <a:t>Overview</a:t>
            </a:r>
            <a:endParaRPr lang="en-US" dirty="0"/>
          </a:p>
        </p:txBody>
      </p:sp>
      <p:pic>
        <p:nvPicPr>
          <p:cNvPr id="8" name="Content Placeholder 7" descr="IMG_7037.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965" b="23786"/>
          <a:stretch/>
        </p:blipFill>
        <p:spPr>
          <a:xfrm>
            <a:off x="4474619" y="1482835"/>
            <a:ext cx="4069080" cy="4027993"/>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7" name="Text Placeholder 6"/>
          <p:cNvSpPr>
            <a:spLocks noGrp="1"/>
          </p:cNvSpPr>
          <p:nvPr>
            <p:ph type="body" sz="half" idx="2"/>
          </p:nvPr>
        </p:nvSpPr>
        <p:spPr>
          <a:xfrm>
            <a:off x="268941" y="1888405"/>
            <a:ext cx="4069080" cy="4237758"/>
          </a:xfrm>
        </p:spPr>
        <p:txBody>
          <a:bodyPr/>
          <a:lstStyle/>
          <a:p>
            <a:r>
              <a:rPr lang="en-US" dirty="0" smtClean="0"/>
              <a:t>Our chapters serve as the heart of the FIMRC organization. Through their work to spread awareness, fundraising, and local service they play a vital part in expanding and continuing the work of FIMRC.</a:t>
            </a:r>
          </a:p>
          <a:p>
            <a:r>
              <a:rPr lang="en-US" dirty="0" smtClean="0"/>
              <a:t> </a:t>
            </a:r>
            <a:r>
              <a:rPr lang="en-US" dirty="0"/>
              <a:t>Our chaptership program currently consists of 45 active chapters across the globe. The chaptership program is largely based out of the United States, but also extends to Australia, Pakistan, Canada, and Nigeria</a:t>
            </a:r>
            <a:r>
              <a:rPr lang="en-US" b="1" dirty="0"/>
              <a:t>.</a:t>
            </a:r>
            <a:r>
              <a:rPr lang="en-US" dirty="0"/>
              <a:t> </a:t>
            </a:r>
            <a:endParaRPr lang="en-US" dirty="0" smtClean="0"/>
          </a:p>
          <a:p>
            <a:endParaRPr lang="en-US" dirty="0"/>
          </a:p>
        </p:txBody>
      </p:sp>
    </p:spTree>
    <p:extLst>
      <p:ext uri="{BB962C8B-B14F-4D97-AF65-F5344CB8AC3E}">
        <p14:creationId xmlns:p14="http://schemas.microsoft.com/office/powerpoint/2010/main" val="150187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943085"/>
            <a:ext cx="4069080" cy="978743"/>
          </a:xfrm>
        </p:spPr>
        <p:txBody>
          <a:bodyPr/>
          <a:lstStyle/>
          <a:p>
            <a:r>
              <a:rPr lang="en-US" dirty="0" smtClean="0"/>
              <a:t>Chapter Responsibilities</a:t>
            </a:r>
            <a:endParaRPr lang="en-US" dirty="0"/>
          </a:p>
        </p:txBody>
      </p:sp>
      <p:pic>
        <p:nvPicPr>
          <p:cNvPr id="5" name="Content Placeholder 4" descr="DR_.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4948" t="5720" r="18123" b="5720"/>
          <a:stretch/>
        </p:blipFill>
        <p:spPr>
          <a:xfrm>
            <a:off x="4338021" y="1716108"/>
            <a:ext cx="4155291" cy="3912729"/>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4" name="Text Placeholder 3"/>
          <p:cNvSpPr>
            <a:spLocks noGrp="1"/>
          </p:cNvSpPr>
          <p:nvPr>
            <p:ph type="body" sz="half" idx="2"/>
          </p:nvPr>
        </p:nvSpPr>
        <p:spPr>
          <a:xfrm>
            <a:off x="268941" y="2105135"/>
            <a:ext cx="4069080" cy="4021028"/>
          </a:xfrm>
        </p:spPr>
        <p:txBody>
          <a:bodyPr>
            <a:normAutofit fontScale="85000" lnSpcReduction="10000"/>
          </a:bodyPr>
          <a:lstStyle/>
          <a:p>
            <a:pPr marL="285750" indent="-285750" algn="l">
              <a:buFont typeface="Arial"/>
              <a:buChar char="•"/>
            </a:pPr>
            <a:r>
              <a:rPr lang="en-US" b="1" dirty="0" smtClean="0"/>
              <a:t>Advocacy: </a:t>
            </a:r>
            <a:r>
              <a:rPr lang="en-US" dirty="0" smtClean="0"/>
              <a:t>Chapters are the voice of FIMRC within their communities and are vital in sharing our story and mission with the world.</a:t>
            </a:r>
          </a:p>
          <a:p>
            <a:pPr marL="285750" indent="-285750" algn="l">
              <a:buFont typeface="Arial"/>
              <a:buChar char="•"/>
            </a:pPr>
            <a:r>
              <a:rPr lang="en-US" b="1" dirty="0" smtClean="0"/>
              <a:t>Fundraising</a:t>
            </a:r>
            <a:r>
              <a:rPr lang="en-US" dirty="0" smtClean="0"/>
              <a:t>: Chapters provide a significant amount of money and resources that keep our project sites going. Through Adopt-a-Project programs as well as fundraising efforts they are able to alleviate the costs of our projects, and allow us to continue expanding.</a:t>
            </a:r>
          </a:p>
          <a:p>
            <a:pPr marL="285750" indent="-285750" algn="l">
              <a:buFont typeface="Arial"/>
              <a:buChar char="•"/>
            </a:pPr>
            <a:r>
              <a:rPr lang="en-US" b="1" dirty="0" smtClean="0"/>
              <a:t>Volunteering: </a:t>
            </a:r>
            <a:r>
              <a:rPr lang="en-US" dirty="0"/>
              <a:t>B</a:t>
            </a:r>
            <a:r>
              <a:rPr lang="en-US" dirty="0" smtClean="0"/>
              <a:t>oth locally and abroad, chapters provide volunteers who are passionate about making a difference</a:t>
            </a:r>
          </a:p>
          <a:p>
            <a:pPr marL="285750" indent="-285750" algn="l">
              <a:buFont typeface="Arial"/>
              <a:buChar char="•"/>
            </a:pPr>
            <a:r>
              <a:rPr lang="en-US" b="1" dirty="0" smtClean="0"/>
              <a:t>Professional &amp; Personal Development: </a:t>
            </a:r>
            <a:r>
              <a:rPr lang="en-US" dirty="0" smtClean="0"/>
              <a:t>Fostering career and leadership skills, humbling experiences that will impact your perspective on life. </a:t>
            </a:r>
            <a:endParaRPr lang="en-US" dirty="0"/>
          </a:p>
        </p:txBody>
      </p:sp>
    </p:spTree>
    <p:extLst>
      <p:ext uri="{BB962C8B-B14F-4D97-AF65-F5344CB8AC3E}">
        <p14:creationId xmlns:p14="http://schemas.microsoft.com/office/powerpoint/2010/main" val="285190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914400"/>
            <a:ext cx="4069080" cy="740043"/>
          </a:xfrm>
        </p:spPr>
        <p:txBody>
          <a:bodyPr/>
          <a:lstStyle/>
          <a:p>
            <a:r>
              <a:rPr lang="en-US" dirty="0" smtClean="0"/>
              <a:t>Recruiting</a:t>
            </a:r>
            <a:endParaRPr lang="en-US" dirty="0"/>
          </a:p>
        </p:txBody>
      </p:sp>
      <p:pic>
        <p:nvPicPr>
          <p:cNvPr id="5" name="Content Placeholder 4" descr="1557515_703779819662209_935497991_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4571" t="21968" r="16876"/>
          <a:stretch/>
        </p:blipFill>
        <p:spPr>
          <a:xfrm>
            <a:off x="4783567" y="1654443"/>
            <a:ext cx="4069080" cy="4066832"/>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4" name="Text Placeholder 3"/>
          <p:cNvSpPr>
            <a:spLocks noGrp="1"/>
          </p:cNvSpPr>
          <p:nvPr>
            <p:ph type="body" sz="half" idx="2"/>
          </p:nvPr>
        </p:nvSpPr>
        <p:spPr>
          <a:xfrm>
            <a:off x="268941" y="1921828"/>
            <a:ext cx="4069080" cy="4204335"/>
          </a:xfrm>
        </p:spPr>
        <p:txBody>
          <a:bodyPr/>
          <a:lstStyle/>
          <a:p>
            <a:pPr marL="285750" indent="-285750" algn="l">
              <a:buFont typeface="Arial"/>
              <a:buChar char="•"/>
            </a:pPr>
            <a:r>
              <a:rPr lang="en-US" dirty="0" smtClean="0"/>
              <a:t>Hold interest meetings</a:t>
            </a:r>
          </a:p>
          <a:p>
            <a:pPr marL="285750" indent="-285750" algn="l">
              <a:buFont typeface="Arial"/>
              <a:buChar char="•"/>
            </a:pPr>
            <a:r>
              <a:rPr lang="en-US" dirty="0" smtClean="0"/>
              <a:t>Tabling at organization fairs and events</a:t>
            </a:r>
          </a:p>
          <a:p>
            <a:pPr marL="285750" indent="-285750" algn="l">
              <a:buFont typeface="Arial"/>
              <a:buChar char="•"/>
            </a:pPr>
            <a:r>
              <a:rPr lang="en-US" dirty="0" smtClean="0"/>
              <a:t>Post flyers</a:t>
            </a:r>
          </a:p>
          <a:p>
            <a:pPr marL="285750" indent="-285750" algn="l">
              <a:buFont typeface="Arial"/>
              <a:buChar char="•"/>
            </a:pPr>
            <a:r>
              <a:rPr lang="en-US" dirty="0" smtClean="0"/>
              <a:t>Make announcements in local blogs or news outlets</a:t>
            </a:r>
          </a:p>
          <a:p>
            <a:pPr marL="285750" indent="-285750" algn="l">
              <a:buFont typeface="Arial"/>
              <a:buChar char="•"/>
            </a:pPr>
            <a:r>
              <a:rPr lang="en-US" dirty="0" smtClean="0"/>
              <a:t>Utilize social media</a:t>
            </a:r>
          </a:p>
          <a:p>
            <a:pPr marL="285750" indent="-285750" algn="l">
              <a:buFont typeface="Arial"/>
              <a:buChar char="•"/>
            </a:pPr>
            <a:r>
              <a:rPr lang="en-US" dirty="0" smtClean="0"/>
              <a:t>Be persistent</a:t>
            </a:r>
          </a:p>
          <a:p>
            <a:pPr marL="285750" indent="-285750" algn="l">
              <a:buFont typeface="Arial"/>
              <a:buChar char="•"/>
            </a:pPr>
            <a:r>
              <a:rPr lang="en-US" dirty="0" smtClean="0"/>
              <a:t>Be personal</a:t>
            </a:r>
            <a:endParaRPr lang="en-US" dirty="0"/>
          </a:p>
        </p:txBody>
      </p:sp>
    </p:spTree>
    <p:extLst>
      <p:ext uri="{BB962C8B-B14F-4D97-AF65-F5344CB8AC3E}">
        <p14:creationId xmlns:p14="http://schemas.microsoft.com/office/powerpoint/2010/main" val="285070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914400"/>
            <a:ext cx="4069080" cy="890447"/>
          </a:xfrm>
        </p:spPr>
        <p:txBody>
          <a:bodyPr/>
          <a:lstStyle/>
          <a:p>
            <a:r>
              <a:rPr lang="en-US" dirty="0" smtClean="0"/>
              <a:t>Holding Meetings</a:t>
            </a:r>
            <a:endParaRPr lang="en-US" dirty="0"/>
          </a:p>
        </p:txBody>
      </p:sp>
      <p:sp>
        <p:nvSpPr>
          <p:cNvPr id="4" name="Text Placeholder 3"/>
          <p:cNvSpPr>
            <a:spLocks noGrp="1"/>
          </p:cNvSpPr>
          <p:nvPr>
            <p:ph type="body" sz="half" idx="2"/>
          </p:nvPr>
        </p:nvSpPr>
        <p:spPr>
          <a:xfrm>
            <a:off x="268941" y="2122366"/>
            <a:ext cx="4069080" cy="4003797"/>
          </a:xfrm>
        </p:spPr>
        <p:txBody>
          <a:bodyPr/>
          <a:lstStyle/>
          <a:p>
            <a:pPr marL="285750" indent="-285750" algn="l">
              <a:buFont typeface="Arial"/>
              <a:buChar char="•"/>
            </a:pPr>
            <a:r>
              <a:rPr lang="en-US" dirty="0" smtClean="0"/>
              <a:t>Share updates from project sites you are supporting</a:t>
            </a:r>
          </a:p>
          <a:p>
            <a:pPr marL="285750" indent="-285750" algn="l">
              <a:buFont typeface="Arial"/>
              <a:buChar char="•"/>
            </a:pPr>
            <a:r>
              <a:rPr lang="en-US" dirty="0" smtClean="0"/>
              <a:t>Discuss future events and improvements</a:t>
            </a:r>
          </a:p>
          <a:p>
            <a:pPr marL="285750" indent="-285750" algn="l">
              <a:buFont typeface="Arial"/>
              <a:buChar char="•"/>
            </a:pPr>
            <a:r>
              <a:rPr lang="en-US" dirty="0" smtClean="0"/>
              <a:t>Use incentives and recognize a hardworking member</a:t>
            </a:r>
          </a:p>
          <a:p>
            <a:pPr marL="285750" indent="-285750" algn="l">
              <a:buFont typeface="Arial"/>
              <a:buChar char="•"/>
            </a:pPr>
            <a:r>
              <a:rPr lang="en-US" dirty="0" smtClean="0"/>
              <a:t>Share updates</a:t>
            </a:r>
          </a:p>
          <a:p>
            <a:pPr marL="285750" indent="-285750" algn="l">
              <a:buFont typeface="Arial"/>
              <a:buChar char="•"/>
            </a:pPr>
            <a:r>
              <a:rPr lang="en-US" dirty="0" smtClean="0"/>
              <a:t>Use a PowerPoint to help you organize</a:t>
            </a:r>
          </a:p>
          <a:p>
            <a:pPr marL="285750" indent="-285750" algn="l">
              <a:buFont typeface="Arial"/>
              <a:buChar char="•"/>
            </a:pPr>
            <a:r>
              <a:rPr lang="en-US" dirty="0" smtClean="0"/>
              <a:t>Be prepared, and make meetings fun!</a:t>
            </a:r>
          </a:p>
          <a:p>
            <a:pPr marL="285750" indent="-285750" algn="l">
              <a:buFont typeface="Arial"/>
              <a:buChar char="•"/>
            </a:pPr>
            <a:endParaRPr lang="en-US" dirty="0" smtClean="0"/>
          </a:p>
          <a:p>
            <a:pPr marL="285750" indent="-285750" algn="l">
              <a:buFont typeface="Arial"/>
              <a:buChar char="•"/>
            </a:pPr>
            <a:endParaRPr lang="en-US" dirty="0"/>
          </a:p>
        </p:txBody>
      </p:sp>
      <p:pic>
        <p:nvPicPr>
          <p:cNvPr id="14" name="Content Placeholder 13" descr="IMG_476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903" r="41448" b="13493"/>
          <a:stretch/>
        </p:blipFill>
        <p:spPr>
          <a:xfrm>
            <a:off x="4629093" y="1497878"/>
            <a:ext cx="4069080" cy="4096638"/>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301935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914400"/>
            <a:ext cx="4069080" cy="873735"/>
          </a:xfrm>
        </p:spPr>
        <p:txBody>
          <a:bodyPr/>
          <a:lstStyle/>
          <a:p>
            <a:r>
              <a:rPr lang="en-US" dirty="0" smtClean="0"/>
              <a:t>Volunteering Locally</a:t>
            </a:r>
            <a:endParaRPr lang="en-US" dirty="0"/>
          </a:p>
        </p:txBody>
      </p:sp>
      <p:pic>
        <p:nvPicPr>
          <p:cNvPr id="5" name="Content Placeholder 4" descr="1384296_642463012460557_1042657485_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1111" r="22045" b="21396"/>
          <a:stretch/>
        </p:blipFill>
        <p:spPr>
          <a:xfrm>
            <a:off x="4594766" y="1549361"/>
            <a:ext cx="4069080" cy="4096638"/>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4" name="Text Placeholder 3"/>
          <p:cNvSpPr>
            <a:spLocks noGrp="1"/>
          </p:cNvSpPr>
          <p:nvPr>
            <p:ph type="body" sz="half" idx="2"/>
          </p:nvPr>
        </p:nvSpPr>
        <p:spPr>
          <a:xfrm>
            <a:off x="268941" y="2127975"/>
            <a:ext cx="4069080" cy="3998188"/>
          </a:xfrm>
        </p:spPr>
        <p:txBody>
          <a:bodyPr/>
          <a:lstStyle/>
          <a:p>
            <a:pPr algn="l"/>
            <a:r>
              <a:rPr lang="en-US" dirty="0"/>
              <a:t>Volunteering in your local community allows you to bond with your members while giving back. It is great for our chapters to </a:t>
            </a:r>
            <a:r>
              <a:rPr lang="en-US" dirty="0" smtClean="0"/>
              <a:t>reflect the work they do abroad back at home. </a:t>
            </a:r>
            <a:endParaRPr lang="en-US" dirty="0"/>
          </a:p>
          <a:p>
            <a:pPr algn="l"/>
            <a:endParaRPr lang="en-US" dirty="0" smtClean="0"/>
          </a:p>
          <a:p>
            <a:pPr marL="285750" indent="-285750" algn="l">
              <a:buFont typeface="Arial"/>
              <a:buChar char="•"/>
            </a:pPr>
            <a:r>
              <a:rPr lang="en-US" dirty="0" smtClean="0"/>
              <a:t>Volunteer at a local hospital</a:t>
            </a:r>
          </a:p>
          <a:p>
            <a:pPr marL="285750" indent="-285750" algn="l">
              <a:buFont typeface="Arial"/>
              <a:buChar char="•"/>
            </a:pPr>
            <a:r>
              <a:rPr lang="en-US" dirty="0" smtClean="0"/>
              <a:t>Cook for a soup kitchen or Ronald McDonald house</a:t>
            </a:r>
          </a:p>
          <a:p>
            <a:pPr marL="285750" indent="-285750" algn="l">
              <a:buFont typeface="Arial"/>
              <a:buChar char="•"/>
            </a:pPr>
            <a:r>
              <a:rPr lang="en-US" dirty="0" smtClean="0"/>
              <a:t>Tutor kids after school</a:t>
            </a:r>
          </a:p>
          <a:p>
            <a:pPr marL="285750" indent="-285750" algn="l">
              <a:buFont typeface="Arial"/>
              <a:buChar char="•"/>
            </a:pPr>
            <a:r>
              <a:rPr lang="en-US" dirty="0" smtClean="0"/>
              <a:t>Help out at a shelter</a:t>
            </a:r>
          </a:p>
          <a:p>
            <a:pPr marL="285750" indent="-285750" algn="l">
              <a:buFont typeface="Arial"/>
              <a:buChar char="•"/>
            </a:pPr>
            <a:endParaRPr lang="en-US" dirty="0"/>
          </a:p>
        </p:txBody>
      </p:sp>
    </p:spTree>
    <p:extLst>
      <p:ext uri="{BB962C8B-B14F-4D97-AF65-F5344CB8AC3E}">
        <p14:creationId xmlns:p14="http://schemas.microsoft.com/office/powerpoint/2010/main" val="33187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943085"/>
            <a:ext cx="4069080" cy="744781"/>
          </a:xfrm>
        </p:spPr>
        <p:txBody>
          <a:bodyPr/>
          <a:lstStyle/>
          <a:p>
            <a:r>
              <a:rPr lang="en-US" dirty="0" smtClean="0"/>
              <a:t>Fundraising</a:t>
            </a:r>
            <a:endParaRPr lang="en-US" dirty="0"/>
          </a:p>
        </p:txBody>
      </p:sp>
      <p:pic>
        <p:nvPicPr>
          <p:cNvPr id="5" name="Content Placeholder 4" descr="561699_258798390889866_441779646_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7172" t="17545" r="20944" b="7144"/>
          <a:stretch/>
        </p:blipFill>
        <p:spPr>
          <a:xfrm>
            <a:off x="4783567" y="1567738"/>
            <a:ext cx="4069080" cy="3925027"/>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4" name="Text Placeholder 3"/>
          <p:cNvSpPr>
            <a:spLocks noGrp="1"/>
          </p:cNvSpPr>
          <p:nvPr>
            <p:ph type="body" sz="half" idx="2"/>
          </p:nvPr>
        </p:nvSpPr>
        <p:spPr>
          <a:xfrm>
            <a:off x="268941" y="2189212"/>
            <a:ext cx="4069080" cy="3936951"/>
          </a:xfrm>
        </p:spPr>
        <p:txBody>
          <a:bodyPr/>
          <a:lstStyle/>
          <a:p>
            <a:pPr marL="285750" indent="-285750" algn="l">
              <a:buFont typeface="Arial"/>
              <a:buChar char="•"/>
            </a:pPr>
            <a:r>
              <a:rPr lang="en-US" dirty="0" smtClean="0"/>
              <a:t>This is a way to continue giving back to project sites once you are back home.</a:t>
            </a:r>
          </a:p>
          <a:p>
            <a:pPr marL="285750" indent="-285750" algn="l">
              <a:buFont typeface="Arial"/>
              <a:buChar char="•"/>
            </a:pPr>
            <a:r>
              <a:rPr lang="en-US" dirty="0" smtClean="0"/>
              <a:t>Adopt-a-Projects allow you to fundraise for a specific project site needs and receive updates.</a:t>
            </a:r>
          </a:p>
          <a:p>
            <a:pPr marL="285750" indent="-285750" algn="l">
              <a:buFont typeface="Arial"/>
              <a:buChar char="•"/>
            </a:pPr>
            <a:r>
              <a:rPr lang="en-US" dirty="0" smtClean="0"/>
              <a:t>Gives back to FIMRC and allows us to expand our efforts.</a:t>
            </a:r>
          </a:p>
          <a:p>
            <a:pPr marL="285750" indent="-285750" algn="l">
              <a:buFont typeface="Arial"/>
              <a:buChar char="•"/>
            </a:pPr>
            <a:r>
              <a:rPr lang="en-US" dirty="0" smtClean="0"/>
              <a:t>Helps to raise awareness about our mission and purpose of providing access to medical care for underserved children around the world!</a:t>
            </a:r>
            <a:endParaRPr lang="en-US" dirty="0"/>
          </a:p>
        </p:txBody>
      </p:sp>
    </p:spTree>
    <p:extLst>
      <p:ext uri="{BB962C8B-B14F-4D97-AF65-F5344CB8AC3E}">
        <p14:creationId xmlns:p14="http://schemas.microsoft.com/office/powerpoint/2010/main" val="145216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solidFill>
                  <a:schemeClr val="accent1"/>
                </a:solidFill>
              </a:rPr>
              <a:t>Thank You! </a:t>
            </a:r>
            <a:endParaRPr lang="en-US" b="1" dirty="0">
              <a:solidFill>
                <a:schemeClr val="accent1"/>
              </a:solidFill>
            </a:endParaRPr>
          </a:p>
        </p:txBody>
      </p:sp>
      <p:pic>
        <p:nvPicPr>
          <p:cNvPr id="8" name="Picture Placeholder 7" descr="9040737367_658afb03ce_b.jpg"/>
          <p:cNvPicPr>
            <a:picLocks noGrp="1" noChangeAspect="1"/>
          </p:cNvPicPr>
          <p:nvPr>
            <p:ph type="pic" idx="1"/>
          </p:nvPr>
        </p:nvPicPr>
        <p:blipFill>
          <a:blip r:embed="rId3">
            <a:extLst>
              <a:ext uri="{28A0092B-C50C-407E-A947-70E740481C1C}">
                <a14:useLocalDpi xmlns:a14="http://schemas.microsoft.com/office/drawing/2010/main" val="0"/>
              </a:ext>
            </a:extLst>
          </a:blip>
          <a:srcRect t="16344" b="16344"/>
          <a:stretch>
            <a:fillRect/>
          </a:stretch>
        </p:blipFill>
        <p:spPr/>
      </p:pic>
      <p:sp>
        <p:nvSpPr>
          <p:cNvPr id="7" name="Text Placeholder 6"/>
          <p:cNvSpPr>
            <a:spLocks noGrp="1"/>
          </p:cNvSpPr>
          <p:nvPr>
            <p:ph type="body" sz="half" idx="2"/>
          </p:nvPr>
        </p:nvSpPr>
        <p:spPr/>
        <p:txBody>
          <a:bodyPr/>
          <a:lstStyle/>
          <a:p>
            <a:pPr algn="ctr"/>
            <a:r>
              <a:rPr lang="en-US" sz="2000" dirty="0" smtClean="0"/>
              <a:t>To continue making a difference or for additional information email us at </a:t>
            </a:r>
            <a:r>
              <a:rPr lang="en-US" sz="2000" dirty="0" err="1" smtClean="0">
                <a:solidFill>
                  <a:schemeClr val="accent4">
                    <a:lumMod val="75000"/>
                  </a:schemeClr>
                </a:solidFill>
              </a:rPr>
              <a:t>chaptership@fimrc.org</a:t>
            </a:r>
            <a:endParaRPr lang="en-US" sz="2000" dirty="0">
              <a:solidFill>
                <a:schemeClr val="accent4">
                  <a:lumMod val="75000"/>
                </a:schemeClr>
              </a:solidFill>
            </a:endParaRPr>
          </a:p>
        </p:txBody>
      </p:sp>
    </p:spTree>
    <p:extLst>
      <p:ext uri="{BB962C8B-B14F-4D97-AF65-F5344CB8AC3E}">
        <p14:creationId xmlns:p14="http://schemas.microsoft.com/office/powerpoint/2010/main" val="4098137499"/>
      </p:ext>
    </p:extLst>
  </p:cSld>
  <p:clrMapOvr>
    <a:masterClrMapping/>
  </p:clrMapOvr>
</p:sld>
</file>

<file path=ppt/theme/theme1.xml><?xml version="1.0" encoding="utf-8"?>
<a:theme xmlns:a="http://schemas.openxmlformats.org/drawingml/2006/main" name="Spectrum">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314</TotalTime>
  <Words>406</Words>
  <Application>Microsoft Macintosh PowerPoint</Application>
  <PresentationFormat>On-screen Show (4:3)</PresentationFormat>
  <Paragraphs>39</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Spectrum</vt:lpstr>
      <vt:lpstr>FIMRC Chaptership Program</vt:lpstr>
      <vt:lpstr>Overview</vt:lpstr>
      <vt:lpstr>Chapter Responsibilities</vt:lpstr>
      <vt:lpstr>Recruiting</vt:lpstr>
      <vt:lpstr>Holding Meetings</vt:lpstr>
      <vt:lpstr>Volunteering Locally</vt:lpstr>
      <vt:lpstr>Fundraising</vt:lpstr>
      <vt:lpstr>Thank You! </vt:lpstr>
    </vt:vector>
  </TitlesOfParts>
  <Company>Clemson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FIMRC Chaptership Program</dc:title>
  <dc:creator>KENDRA PROSSER</dc:creator>
  <cp:lastModifiedBy>Abigail Proctor</cp:lastModifiedBy>
  <cp:revision>19</cp:revision>
  <dcterms:created xsi:type="dcterms:W3CDTF">2014-05-21T18:30:37Z</dcterms:created>
  <dcterms:modified xsi:type="dcterms:W3CDTF">2014-06-30T18:25:07Z</dcterms:modified>
</cp:coreProperties>
</file>